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5" r:id="rId3"/>
    <p:sldId id="286" r:id="rId4"/>
    <p:sldId id="289" r:id="rId5"/>
    <p:sldId id="291" r:id="rId6"/>
    <p:sldId id="290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 autoAdjust="0"/>
    <p:restoredTop sz="95588" autoAdjust="0"/>
  </p:normalViewPr>
  <p:slideViewPr>
    <p:cSldViewPr snapToGrid="0" showGuides="1">
      <p:cViewPr varScale="1">
        <p:scale>
          <a:sx n="61" d="100"/>
          <a:sy n="61" d="100"/>
        </p:scale>
        <p:origin x="248" y="133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23.09.2020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2020/09/23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2D-F831-DA4B-AFC5-D7BACD7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549-3527-CD44-8298-DD442D34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5358535" cy="4675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7F41-FB1D-7944-81B8-2689A5CE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1635125"/>
            <a:ext cx="5356948" cy="4675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B612-8F4B-554F-9E5B-C35A1C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D95-5294-574A-B331-FC97939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2722824A-2E56-CD4F-B46A-83D6688E8545}"/>
              </a:ext>
            </a:extLst>
          </p:cNvPr>
          <p:cNvSpPr/>
          <p:nvPr/>
        </p:nvSpPr>
        <p:spPr>
          <a:xfrm>
            <a:off x="-19050" y="19048"/>
            <a:ext cx="12192000" cy="6838951"/>
          </a:xfrm>
          <a:prstGeom prst="rect">
            <a:avLst/>
          </a:prstGeom>
          <a:solidFill>
            <a:srgbClr val="255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700" dirty="0"/>
          </a:p>
        </p:txBody>
      </p:sp>
      <p:sp>
        <p:nvSpPr>
          <p:cNvPr id="10" name="Tekstfelt 43">
            <a:extLst>
              <a:ext uri="{FF2B5EF4-FFF2-40B4-BE49-F238E27FC236}">
                <a16:creationId xmlns:a16="http://schemas.microsoft.com/office/drawing/2014/main" id="{857875E2-2BDA-D64C-B395-CCD8501C2319}"/>
              </a:ext>
            </a:extLst>
          </p:cNvPr>
          <p:cNvSpPr txBox="1"/>
          <p:nvPr/>
        </p:nvSpPr>
        <p:spPr>
          <a:xfrm>
            <a:off x="2279356" y="993030"/>
            <a:ext cx="4521493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Velkommen til hold-/auditorieundervisning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skal følge følgende retningslinjer:</a:t>
            </a:r>
            <a:endParaRPr lang="da-DK" sz="14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0">
            <a:extLst>
              <a:ext uri="{FF2B5EF4-FFF2-40B4-BE49-F238E27FC236}">
                <a16:creationId xmlns:a16="http://schemas.microsoft.com/office/drawing/2014/main" id="{64FEDA50-B5B2-DE48-BBF4-A80504E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93" y="169964"/>
            <a:ext cx="957473" cy="957474"/>
          </a:xfrm>
          <a:prstGeom prst="rect">
            <a:avLst/>
          </a:prstGeom>
        </p:spPr>
      </p:pic>
      <p:sp>
        <p:nvSpPr>
          <p:cNvPr id="13" name="Tekstfelt 11">
            <a:extLst>
              <a:ext uri="{FF2B5EF4-FFF2-40B4-BE49-F238E27FC236}">
                <a16:creationId xmlns:a16="http://schemas.microsoft.com/office/drawing/2014/main" id="{DF8AD67F-DBA0-C646-9EB7-540F3119C0EE}"/>
              </a:ext>
            </a:extLst>
          </p:cNvPr>
          <p:cNvSpPr txBox="1"/>
          <p:nvPr/>
        </p:nvSpPr>
        <p:spPr>
          <a:xfrm>
            <a:off x="2247788" y="227207"/>
            <a:ext cx="640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</a:rPr>
              <a:t>Corona – guidelines</a:t>
            </a:r>
          </a:p>
        </p:txBody>
      </p:sp>
      <p:pic>
        <p:nvPicPr>
          <p:cNvPr id="11" name="Billede 44">
            <a:extLst>
              <a:ext uri="{FF2B5EF4-FFF2-40B4-BE49-F238E27FC236}">
                <a16:creationId xmlns:a16="http://schemas.microsoft.com/office/drawing/2014/main" id="{26859C49-0D7F-0046-B0CB-88D2F15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893" y="5809374"/>
            <a:ext cx="1150191" cy="77135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E5A2C-A516-2043-A6EA-9E88552B7251}"/>
              </a:ext>
            </a:extLst>
          </p:cNvPr>
          <p:cNvGrpSpPr>
            <a:grpSpLocks noChangeAspect="1"/>
          </p:cNvGrpSpPr>
          <p:nvPr/>
        </p:nvGrpSpPr>
        <p:grpSpPr>
          <a:xfrm>
            <a:off x="2356090" y="1650390"/>
            <a:ext cx="1080000" cy="4878714"/>
            <a:chOff x="2472941" y="1741833"/>
            <a:chExt cx="885900" cy="4001901"/>
          </a:xfrm>
        </p:grpSpPr>
        <p:pic>
          <p:nvPicPr>
            <p:cNvPr id="14" name="Billede 1">
              <a:extLst>
                <a:ext uri="{FF2B5EF4-FFF2-40B4-BE49-F238E27FC236}">
                  <a16:creationId xmlns:a16="http://schemas.microsoft.com/office/drawing/2014/main" id="{E03B6440-F39E-0244-8981-2C61C815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328589"/>
              <a:ext cx="885458" cy="482575"/>
            </a:xfrm>
            <a:prstGeom prst="rect">
              <a:avLst/>
            </a:prstGeom>
          </p:spPr>
        </p:pic>
        <p:pic>
          <p:nvPicPr>
            <p:cNvPr id="15" name="Billede 2">
              <a:extLst>
                <a:ext uri="{FF2B5EF4-FFF2-40B4-BE49-F238E27FC236}">
                  <a16:creationId xmlns:a16="http://schemas.microsoft.com/office/drawing/2014/main" id="{6A124036-E3B5-D04D-B140-0A48B3B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914943"/>
              <a:ext cx="885458" cy="482574"/>
            </a:xfrm>
            <a:prstGeom prst="rect">
              <a:avLst/>
            </a:prstGeom>
          </p:spPr>
        </p:pic>
        <p:pic>
          <p:nvPicPr>
            <p:cNvPr id="16" name="Billede 5">
              <a:extLst>
                <a:ext uri="{FF2B5EF4-FFF2-40B4-BE49-F238E27FC236}">
                  <a16:creationId xmlns:a16="http://schemas.microsoft.com/office/drawing/2014/main" id="{CFAB9CB3-E881-CA40-A43D-83C2A640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674405"/>
              <a:ext cx="885458" cy="482574"/>
            </a:xfrm>
            <a:prstGeom prst="rect">
              <a:avLst/>
            </a:prstGeom>
          </p:spPr>
        </p:pic>
        <p:pic>
          <p:nvPicPr>
            <p:cNvPr id="17" name="Billede 6">
              <a:extLst>
                <a:ext uri="{FF2B5EF4-FFF2-40B4-BE49-F238E27FC236}">
                  <a16:creationId xmlns:a16="http://schemas.microsoft.com/office/drawing/2014/main" id="{D6D6DD6F-3CB2-6E41-9BC5-18F43834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088052"/>
              <a:ext cx="885458" cy="482574"/>
            </a:xfrm>
            <a:prstGeom prst="rect">
              <a:avLst/>
            </a:prstGeom>
          </p:spPr>
        </p:pic>
        <p:grpSp>
          <p:nvGrpSpPr>
            <p:cNvPr id="18" name="Gruppe 12">
              <a:extLst>
                <a:ext uri="{FF2B5EF4-FFF2-40B4-BE49-F238E27FC236}">
                  <a16:creationId xmlns:a16="http://schemas.microsoft.com/office/drawing/2014/main" id="{5FBEBC05-514A-C146-B8ED-9C38DED11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3162" y="1741833"/>
              <a:ext cx="885458" cy="482977"/>
              <a:chOff x="2828925" y="6617020"/>
              <a:chExt cx="1980000" cy="1080000"/>
            </a:xfrm>
          </p:grpSpPr>
          <p:sp>
            <p:nvSpPr>
              <p:cNvPr id="19" name="Rektangel 13">
                <a:extLst>
                  <a:ext uri="{FF2B5EF4-FFF2-40B4-BE49-F238E27FC236}">
                    <a16:creationId xmlns:a16="http://schemas.microsoft.com/office/drawing/2014/main" id="{F5931112-7EF3-3C49-9217-532CD6D8FC6C}"/>
                  </a:ext>
                </a:extLst>
              </p:cNvPr>
              <p:cNvSpPr/>
              <p:nvPr/>
            </p:nvSpPr>
            <p:spPr>
              <a:xfrm>
                <a:off x="2828925" y="6617020"/>
                <a:ext cx="1980000" cy="1080000"/>
              </a:xfrm>
              <a:prstGeom prst="rect">
                <a:avLst/>
              </a:prstGeom>
              <a:solidFill>
                <a:srgbClr val="019B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0" name="Afrundet rektangel 14">
                <a:extLst>
                  <a:ext uri="{FF2B5EF4-FFF2-40B4-BE49-F238E27FC236}">
                    <a16:creationId xmlns:a16="http://schemas.microsoft.com/office/drawing/2014/main" id="{9841918E-25DB-2546-9F9B-9A832C0ED4EE}"/>
                  </a:ext>
                </a:extLst>
              </p:cNvPr>
              <p:cNvSpPr/>
              <p:nvPr/>
            </p:nvSpPr>
            <p:spPr>
              <a:xfrm>
                <a:off x="3679825" y="6788150"/>
                <a:ext cx="139100" cy="609600"/>
              </a:xfrm>
              <a:prstGeom prst="roundRect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1" name="Ellipse 15">
                <a:extLst>
                  <a:ext uri="{FF2B5EF4-FFF2-40B4-BE49-F238E27FC236}">
                    <a16:creationId xmlns:a16="http://schemas.microsoft.com/office/drawing/2014/main" id="{B880CA4E-50AC-F149-A976-31065B7F551A}"/>
                  </a:ext>
                </a:extLst>
              </p:cNvPr>
              <p:cNvSpPr/>
              <p:nvPr/>
            </p:nvSpPr>
            <p:spPr>
              <a:xfrm>
                <a:off x="3630312" y="7340690"/>
                <a:ext cx="238125" cy="209550"/>
              </a:xfrm>
              <a:prstGeom prst="ellipse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2" name="Ellipse 16">
                <a:extLst>
                  <a:ext uri="{FF2B5EF4-FFF2-40B4-BE49-F238E27FC236}">
                    <a16:creationId xmlns:a16="http://schemas.microsoft.com/office/drawing/2014/main" id="{96B0895A-B069-784D-BA31-A3AECEE01D23}"/>
                  </a:ext>
                </a:extLst>
              </p:cNvPr>
              <p:cNvSpPr/>
              <p:nvPr/>
            </p:nvSpPr>
            <p:spPr>
              <a:xfrm>
                <a:off x="3698874" y="7397750"/>
                <a:ext cx="101000" cy="98425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3" name="Afrundet rektangel 17">
                <a:extLst>
                  <a:ext uri="{FF2B5EF4-FFF2-40B4-BE49-F238E27FC236}">
                    <a16:creationId xmlns:a16="http://schemas.microsoft.com/office/drawing/2014/main" id="{718ED466-60A5-C942-8ABF-2AB6114BA6E1}"/>
                  </a:ext>
                </a:extLst>
              </p:cNvPr>
              <p:cNvSpPr/>
              <p:nvPr/>
            </p:nvSpPr>
            <p:spPr>
              <a:xfrm>
                <a:off x="3727149" y="7015208"/>
                <a:ext cx="36000" cy="406719"/>
              </a:xfrm>
              <a:prstGeom prst="roundRect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cxnSp>
            <p:nvCxnSpPr>
              <p:cNvPr id="24" name="Lige forbindelse 18">
                <a:extLst>
                  <a:ext uri="{FF2B5EF4-FFF2-40B4-BE49-F238E27FC236}">
                    <a16:creationId xmlns:a16="http://schemas.microsoft.com/office/drawing/2014/main" id="{412BF15F-55D9-7643-831C-BFA09A7F89C2}"/>
                  </a:ext>
                </a:extLst>
              </p:cNvPr>
              <p:cNvCxnSpPr/>
              <p:nvPr/>
            </p:nvCxnSpPr>
            <p:spPr>
              <a:xfrm>
                <a:off x="3679825" y="69024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Lige forbindelse 19">
                <a:extLst>
                  <a:ext uri="{FF2B5EF4-FFF2-40B4-BE49-F238E27FC236}">
                    <a16:creationId xmlns:a16="http://schemas.microsoft.com/office/drawing/2014/main" id="{F2610CF4-A379-7647-9FCA-A56ACF72F724}"/>
                  </a:ext>
                </a:extLst>
              </p:cNvPr>
              <p:cNvCxnSpPr/>
              <p:nvPr/>
            </p:nvCxnSpPr>
            <p:spPr>
              <a:xfrm>
                <a:off x="3679825" y="69977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Lige forbindelse 20">
                <a:extLst>
                  <a:ext uri="{FF2B5EF4-FFF2-40B4-BE49-F238E27FC236}">
                    <a16:creationId xmlns:a16="http://schemas.microsoft.com/office/drawing/2014/main" id="{15CE67C8-21F2-584B-8D7A-D929AD2CF090}"/>
                  </a:ext>
                </a:extLst>
              </p:cNvPr>
              <p:cNvCxnSpPr/>
              <p:nvPr/>
            </p:nvCxnSpPr>
            <p:spPr>
              <a:xfrm>
                <a:off x="3676650" y="70993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Lige forbindelse 21">
                <a:extLst>
                  <a:ext uri="{FF2B5EF4-FFF2-40B4-BE49-F238E27FC236}">
                    <a16:creationId xmlns:a16="http://schemas.microsoft.com/office/drawing/2014/main" id="{F43ED2A2-98CB-B64D-90A4-D3F3056B2C43}"/>
                  </a:ext>
                </a:extLst>
              </p:cNvPr>
              <p:cNvCxnSpPr/>
              <p:nvPr/>
            </p:nvCxnSpPr>
            <p:spPr>
              <a:xfrm>
                <a:off x="3676650" y="71945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2991DD-E68C-6E41-A16B-E0479276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2941" y="3501296"/>
              <a:ext cx="885679" cy="4829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AD2F6A-31F6-2945-B668-449FECB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3162" y="5260757"/>
              <a:ext cx="885679" cy="482977"/>
            </a:xfrm>
            <a:prstGeom prst="rect">
              <a:avLst/>
            </a:prstGeom>
          </p:spPr>
        </p:pic>
      </p:grpSp>
      <p:sp>
        <p:nvSpPr>
          <p:cNvPr id="30" name="Rektangel 9">
            <a:extLst>
              <a:ext uri="{FF2B5EF4-FFF2-40B4-BE49-F238E27FC236}">
                <a16:creationId xmlns:a16="http://schemas.microsoft.com/office/drawing/2014/main" id="{F83D35A5-9B86-5C41-A3FB-58E683EC21EC}"/>
              </a:ext>
            </a:extLst>
          </p:cNvPr>
          <p:cNvSpPr/>
          <p:nvPr/>
        </p:nvSpPr>
        <p:spPr>
          <a:xfrm>
            <a:off x="3584033" y="1682599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Mød ikke op, hvis du har symptomer på COVID-19 – også lette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Host/nys i ærmet</a:t>
            </a:r>
          </a:p>
        </p:txBody>
      </p:sp>
      <p:sp>
        <p:nvSpPr>
          <p:cNvPr id="31" name="Rektangel 9">
            <a:extLst>
              <a:ext uri="{FF2B5EF4-FFF2-40B4-BE49-F238E27FC236}">
                <a16:creationId xmlns:a16="http://schemas.microsoft.com/office/drawing/2014/main" id="{252B6818-4FDB-7548-9856-A6B45D88E1A4}"/>
              </a:ext>
            </a:extLst>
          </p:cNvPr>
          <p:cNvSpPr/>
          <p:nvPr/>
        </p:nvSpPr>
        <p:spPr>
          <a:xfrm>
            <a:off x="3592552" y="2299081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på minimum 1 meter,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bruge elevatorer. Hold 2 m afstand, hvis de bruges. </a:t>
            </a:r>
          </a:p>
        </p:txBody>
      </p:sp>
      <p:sp>
        <p:nvSpPr>
          <p:cNvPr id="32" name="Rektangel 9">
            <a:extLst>
              <a:ext uri="{FF2B5EF4-FFF2-40B4-BE49-F238E27FC236}">
                <a16:creationId xmlns:a16="http://schemas.microsoft.com/office/drawing/2014/main" id="{DE76B436-3472-5545-8A3A-7D60E7CF7E73}"/>
              </a:ext>
            </a:extLst>
          </p:cNvPr>
          <p:cNvSpPr/>
          <p:nvPr/>
        </p:nvSpPr>
        <p:spPr>
          <a:xfrm>
            <a:off x="3592552" y="289102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hænder, når du går ind i bygningen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 når du går ind i UV-lokalet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Sørg for god håndhygiejne - grundigt og ofte </a:t>
            </a:r>
          </a:p>
        </p:txBody>
      </p:sp>
      <p:sp>
        <p:nvSpPr>
          <p:cNvPr id="33" name="Rektangel 9">
            <a:extLst>
              <a:ext uri="{FF2B5EF4-FFF2-40B4-BE49-F238E27FC236}">
                <a16:creationId xmlns:a16="http://schemas.microsoft.com/office/drawing/2014/main" id="{59D8946E-6107-6441-A45F-80E7690041AB}"/>
              </a:ext>
            </a:extLst>
          </p:cNvPr>
          <p:cNvSpPr/>
          <p:nvPr/>
        </p:nvSpPr>
        <p:spPr>
          <a:xfrm>
            <a:off x="3592552" y="373625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Ved indgang i lokalet; sæt jer, så tæt passage af andre minimeres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Vær opmærksom på, hvor I må/ikke må sidde</a:t>
            </a:r>
          </a:p>
        </p:txBody>
      </p:sp>
      <p:sp>
        <p:nvSpPr>
          <p:cNvPr id="34" name="Rektangel 9">
            <a:extLst>
              <a:ext uri="{FF2B5EF4-FFF2-40B4-BE49-F238E27FC236}">
                <a16:creationId xmlns:a16="http://schemas.microsoft.com/office/drawing/2014/main" id="{B7AA991E-EA1A-5649-8ADC-79BC777E5B38}"/>
              </a:ext>
            </a:extLst>
          </p:cNvPr>
          <p:cNvSpPr/>
          <p:nvPr/>
        </p:nvSpPr>
        <p:spPr>
          <a:xfrm>
            <a:off x="3592552" y="426809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Sid med min. 1 m afstand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gå rundt under undervisningen</a:t>
            </a:r>
          </a:p>
        </p:txBody>
      </p:sp>
      <p:sp>
        <p:nvSpPr>
          <p:cNvPr id="35" name="Rektangel 9">
            <a:extLst>
              <a:ext uri="{FF2B5EF4-FFF2-40B4-BE49-F238E27FC236}">
                <a16:creationId xmlns:a16="http://schemas.microsoft.com/office/drawing/2014/main" id="{C7106EB4-D862-3041-BD20-B351F87E2012}"/>
              </a:ext>
            </a:extLst>
          </p:cNvPr>
          <p:cNvSpPr/>
          <p:nvPr/>
        </p:nvSpPr>
        <p:spPr>
          <a:xfrm>
            <a:off x="3592552" y="4917190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Meld dig til at rengøre pladser efter undervisning – husk at rengøre sprayflaske efter 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Del ikke udstyr med andre</a:t>
            </a:r>
          </a:p>
        </p:txBody>
      </p:sp>
      <p:sp>
        <p:nvSpPr>
          <p:cNvPr id="36" name="Rektangel 9">
            <a:extLst>
              <a:ext uri="{FF2B5EF4-FFF2-40B4-BE49-F238E27FC236}">
                <a16:creationId xmlns:a16="http://schemas.microsoft.com/office/drawing/2014/main" id="{57882BC7-01BD-8C46-9A12-8556920E598B}"/>
              </a:ext>
            </a:extLst>
          </p:cNvPr>
          <p:cNvSpPr/>
          <p:nvPr/>
        </p:nvSpPr>
        <p:spPr>
          <a:xfrm>
            <a:off x="3592552" y="580611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Tøm lokalet tættest på udgangen først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Forlad lokalet i god ro og orden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til hinanden</a:t>
            </a:r>
          </a:p>
        </p:txBody>
      </p:sp>
    </p:spTree>
    <p:extLst>
      <p:ext uri="{BB962C8B-B14F-4D97-AF65-F5344CB8AC3E}">
        <p14:creationId xmlns:p14="http://schemas.microsoft.com/office/powerpoint/2010/main" val="136375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Kodegenbrug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8F9EBC-F004-A34F-BFE2-DB4BFCEFC74F}"/>
              </a:ext>
            </a:extLst>
          </p:cNvPr>
          <p:cNvSpPr/>
          <p:nvPr/>
        </p:nvSpPr>
        <p:spPr>
          <a:xfrm>
            <a:off x="1585425" y="1405482"/>
            <a:ext cx="2520000" cy="25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ED21B-2126-8D4D-AC68-D3AEDBF14E26}"/>
              </a:ext>
            </a:extLst>
          </p:cNvPr>
          <p:cNvSpPr>
            <a:spLocks noChangeAspect="1"/>
          </p:cNvSpPr>
          <p:nvPr/>
        </p:nvSpPr>
        <p:spPr>
          <a:xfrm>
            <a:off x="2305425" y="2125482"/>
            <a:ext cx="1080000" cy="108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402FC-82C9-424A-BADC-639875CB0E2E}"/>
              </a:ext>
            </a:extLst>
          </p:cNvPr>
          <p:cNvSpPr txBox="1"/>
          <p:nvPr/>
        </p:nvSpPr>
        <p:spPr>
          <a:xfrm>
            <a:off x="863600" y="4378513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arealet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annulusen</a:t>
            </a:r>
            <a:r>
              <a:rPr lang="en-US" dirty="0"/>
              <a:t> med </a:t>
            </a:r>
            <a:r>
              <a:rPr lang="en-US" dirty="0" err="1"/>
              <a:t>ydre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indre</a:t>
            </a:r>
            <a:r>
              <a:rPr lang="en-US" dirty="0"/>
              <a:t> diameter </a:t>
            </a:r>
            <a:r>
              <a:rPr lang="en-US" dirty="0" err="1"/>
              <a:t>på</a:t>
            </a:r>
            <a:r>
              <a:rPr lang="en-US" dirty="0"/>
              <a:t> 7 cm </a:t>
            </a:r>
            <a:r>
              <a:rPr lang="en-US" dirty="0" err="1"/>
              <a:t>og</a:t>
            </a:r>
            <a:r>
              <a:rPr lang="en-US" dirty="0"/>
              <a:t>  3 cm?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FD45-6476-DC4A-BB6D-7281407A827E}"/>
              </a:ext>
            </a:extLst>
          </p:cNvPr>
          <p:cNvSpPr txBox="1"/>
          <p:nvPr/>
        </p:nvSpPr>
        <p:spPr>
          <a:xfrm>
            <a:off x="5227320" y="3386418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36045-5483-9747-B473-B29B62F703CF}"/>
              </a:ext>
            </a:extLst>
          </p:cNvPr>
          <p:cNvSpPr txBox="1"/>
          <p:nvPr/>
        </p:nvSpPr>
        <p:spPr>
          <a:xfrm>
            <a:off x="5227320" y="274008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System.Math.PI</a:t>
            </a:r>
            <a:r>
              <a:rPr lang="en-US" dirty="0"/>
              <a:t> * r * 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37D40-2506-7144-BEA4-592B218BA02A}"/>
              </a:ext>
            </a:extLst>
          </p:cNvPr>
          <p:cNvSpPr txBox="1"/>
          <p:nvPr/>
        </p:nvSpPr>
        <p:spPr>
          <a:xfrm>
            <a:off x="5227320" y="440522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146F9-EAF5-494A-8C1D-A3A97AADA4F2}"/>
              </a:ext>
            </a:extLst>
          </p:cNvPr>
          <p:cNvSpPr txBox="1"/>
          <p:nvPr/>
        </p:nvSpPr>
        <p:spPr>
          <a:xfrm>
            <a:off x="5227320" y="5045120"/>
            <a:ext cx="455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B5E8C1-FCA8-9B4F-B55D-150C1E7E0589}"/>
              </a:ext>
            </a:extLst>
          </p:cNvPr>
          <p:cNvCxnSpPr>
            <a:cxnSpLocks/>
          </p:cNvCxnSpPr>
          <p:nvPr/>
        </p:nvCxnSpPr>
        <p:spPr>
          <a:xfrm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9FB81D-8282-734E-816D-931FEEDBF35A}"/>
              </a:ext>
            </a:extLst>
          </p:cNvPr>
          <p:cNvCxnSpPr>
            <a:cxnSpLocks/>
          </p:cNvCxnSpPr>
          <p:nvPr/>
        </p:nvCxnSpPr>
        <p:spPr>
          <a:xfrm flipV="1"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809145-10E5-394D-B58E-D049F672390B}"/>
              </a:ext>
            </a:extLst>
          </p:cNvPr>
          <p:cNvSpPr txBox="1"/>
          <p:nvPr/>
        </p:nvSpPr>
        <p:spPr>
          <a:xfrm>
            <a:off x="5227320" y="952534"/>
            <a:ext cx="247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Opgaveneddeling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annulus</a:t>
            </a:r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6420363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22B3-1085-614E-BB88-D969D89E799A}"/>
              </a:ext>
            </a:extLst>
          </p:cNvPr>
          <p:cNvSpPr txBox="1"/>
          <p:nvPr/>
        </p:nvSpPr>
        <p:spPr>
          <a:xfrm>
            <a:off x="426720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Virkefelter</a:t>
            </a:r>
            <a:r>
              <a:rPr lang="en-GB" dirty="0"/>
              <a:t> vs. </a:t>
            </a:r>
            <a:r>
              <a:rPr lang="en-GB" dirty="0" err="1"/>
              <a:t>Miljø</a:t>
            </a:r>
            <a:r>
              <a:rPr lang="en-GB" dirty="0"/>
              <a:t> (scope vs. environment)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4E550-1B90-314B-B68F-BBA5C0B2DB0A}"/>
              </a:ext>
            </a:extLst>
          </p:cNvPr>
          <p:cNvSpPr/>
          <p:nvPr/>
        </p:nvSpPr>
        <p:spPr>
          <a:xfrm>
            <a:off x="426720" y="3003300"/>
            <a:ext cx="3810000" cy="14925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317F4-F987-044B-930C-6CF33F429D36}"/>
              </a:ext>
            </a:extLst>
          </p:cNvPr>
          <p:cNvSpPr/>
          <p:nvPr/>
        </p:nvSpPr>
        <p:spPr>
          <a:xfrm>
            <a:off x="609600" y="26663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C888A-D043-B446-B91A-BBC7CBDF17A4}"/>
              </a:ext>
            </a:extLst>
          </p:cNvPr>
          <p:cNvSpPr/>
          <p:nvPr/>
        </p:nvSpPr>
        <p:spPr>
          <a:xfrm>
            <a:off x="492758" y="3865858"/>
            <a:ext cx="3530601" cy="49278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5FF4F-8EB8-AC45-8B69-2023F5DD9F86}"/>
              </a:ext>
            </a:extLst>
          </p:cNvPr>
          <p:cNvSpPr/>
          <p:nvPr/>
        </p:nvSpPr>
        <p:spPr>
          <a:xfrm>
            <a:off x="624840" y="34811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BC0A9-7C16-D544-938B-70F14605B494}"/>
              </a:ext>
            </a:extLst>
          </p:cNvPr>
          <p:cNvSpPr txBox="1"/>
          <p:nvPr/>
        </p:nvSpPr>
        <p:spPr>
          <a:xfrm>
            <a:off x="215989" y="191496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Virkefelt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6266269" y="191496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6466083" y="237165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6405123" y="229443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6344163" y="222824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686A1-063E-9946-9687-874A42EA244E}"/>
              </a:ext>
            </a:extLst>
          </p:cNvPr>
          <p:cNvCxnSpPr>
            <a:cxnSpLocks/>
            <a:stCxn id="22" idx="2"/>
            <a:endCxn id="10" idx="3"/>
          </p:cNvCxnSpPr>
          <p:nvPr/>
        </p:nvCxnSpPr>
        <p:spPr>
          <a:xfrm flipH="1">
            <a:off x="3855720" y="2277725"/>
            <a:ext cx="878709" cy="5260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3F5A-9322-5A47-B12F-143BFEA8C29E}"/>
              </a:ext>
            </a:extLst>
          </p:cNvPr>
          <p:cNvSpPr txBox="1"/>
          <p:nvPr/>
        </p:nvSpPr>
        <p:spPr>
          <a:xfrm>
            <a:off x="3913878" y="1631394"/>
            <a:ext cx="16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</a:t>
            </a:r>
            <a:r>
              <a:rPr lang="en-US" dirty="0"/>
              <a:t>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77BD97-9EC7-DC46-9574-DB1942A0D896}"/>
              </a:ext>
            </a:extLst>
          </p:cNvPr>
          <p:cNvCxnSpPr>
            <a:cxnSpLocks/>
            <a:stCxn id="27" idx="2"/>
            <a:endCxn id="2" idx="3"/>
          </p:cNvCxnSpPr>
          <p:nvPr/>
        </p:nvCxnSpPr>
        <p:spPr>
          <a:xfrm flipH="1">
            <a:off x="4236720" y="2961875"/>
            <a:ext cx="964691" cy="7876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4344F8-48F5-D743-92F8-0BF3E5D65C25}"/>
              </a:ext>
            </a:extLst>
          </p:cNvPr>
          <p:cNvSpPr txBox="1"/>
          <p:nvPr/>
        </p:nvSpPr>
        <p:spPr>
          <a:xfrm>
            <a:off x="4557645" y="2315544"/>
            <a:ext cx="128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areaCircles</a:t>
            </a:r>
            <a:r>
              <a:rPr lang="en-US" dirty="0"/>
              <a:t>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C9C3C3-EAA1-9D4F-86C6-339F81F656B2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 flipV="1">
            <a:off x="3870960" y="3618620"/>
            <a:ext cx="686685" cy="6703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1EB84F-7BEA-F447-94DC-B83A10B7D75F}"/>
              </a:ext>
            </a:extLst>
          </p:cNvPr>
          <p:cNvSpPr txBox="1"/>
          <p:nvPr/>
        </p:nvSpPr>
        <p:spPr>
          <a:xfrm>
            <a:off x="4557645" y="3827326"/>
            <a:ext cx="166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-R </a:t>
            </a:r>
            <a:r>
              <a:rPr lang="en-US" dirty="0" err="1"/>
              <a:t>og</a:t>
            </a:r>
            <a:r>
              <a:rPr lang="en-US" dirty="0"/>
              <a:t> 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70041-C922-B34F-8A3A-960CAFCD6BD6}"/>
              </a:ext>
            </a:extLst>
          </p:cNvPr>
          <p:cNvCxnSpPr>
            <a:cxnSpLocks/>
            <a:stCxn id="36" idx="1"/>
            <a:endCxn id="11" idx="3"/>
          </p:cNvCxnSpPr>
          <p:nvPr/>
        </p:nvCxnSpPr>
        <p:spPr>
          <a:xfrm flipH="1" flipV="1">
            <a:off x="4023359" y="4112249"/>
            <a:ext cx="545592" cy="10077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D9E113-64CA-1942-95B6-693ADA04BA9D}"/>
              </a:ext>
            </a:extLst>
          </p:cNvPr>
          <p:cNvSpPr txBox="1"/>
          <p:nvPr/>
        </p:nvSpPr>
        <p:spPr>
          <a:xfrm>
            <a:off x="4568951" y="4796823"/>
            <a:ext cx="160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’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 flipH="1">
            <a:off x="9098280" y="1707555"/>
            <a:ext cx="1165860" cy="948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9098280" y="784225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1"/>
            <a:endCxn id="17" idx="3"/>
          </p:cNvCxnSpPr>
          <p:nvPr/>
        </p:nvCxnSpPr>
        <p:spPr>
          <a:xfrm flipH="1">
            <a:off x="9418320" y="2756103"/>
            <a:ext cx="711695" cy="3164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10130015" y="2294438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1"/>
            <a:endCxn id="18" idx="3"/>
          </p:cNvCxnSpPr>
          <p:nvPr/>
        </p:nvCxnSpPr>
        <p:spPr>
          <a:xfrm flipH="1" flipV="1">
            <a:off x="10005823" y="3293440"/>
            <a:ext cx="258316" cy="6803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0264139" y="3512084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0" grpId="0" animBg="1"/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2" grpId="0"/>
      <p:bldP spid="27" grpId="0"/>
      <p:bldP spid="34" grpId="0"/>
      <p:bldP spid="36" grpId="0"/>
      <p:bldP spid="44" grpId="0"/>
      <p:bldP spid="49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537723" y="304732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383629" y="26160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583443" y="307269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522483" y="299547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461523" y="292928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>
            <a:off x="1348740" y="2139684"/>
            <a:ext cx="1866900" cy="1217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182880" y="1216354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2"/>
            <a:endCxn id="17" idx="3"/>
          </p:cNvCxnSpPr>
          <p:nvPr/>
        </p:nvCxnSpPr>
        <p:spPr>
          <a:xfrm flipH="1">
            <a:off x="3535680" y="2304443"/>
            <a:ext cx="150750" cy="14691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2726179" y="1381113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V="1">
            <a:off x="2292353" y="5059679"/>
            <a:ext cx="0" cy="4619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399164" y="5521630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C58AF24-72A5-F74C-B82A-1580876A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6013"/>
              </p:ext>
            </p:extLst>
          </p:nvPr>
        </p:nvGraphicFramePr>
        <p:xfrm>
          <a:off x="5064792" y="365760"/>
          <a:ext cx="7127209" cy="648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68">
                  <a:extLst>
                    <a:ext uri="{9D8B030D-6E8A-4147-A177-3AD203B41FA5}">
                      <a16:colId xmlns:a16="http://schemas.microsoft.com/office/drawing/2014/main" val="1517136038"/>
                    </a:ext>
                  </a:extLst>
                </a:gridCol>
                <a:gridCol w="828258">
                  <a:extLst>
                    <a:ext uri="{9D8B030D-6E8A-4147-A177-3AD203B41FA5}">
                      <a16:colId xmlns:a16="http://schemas.microsoft.com/office/drawing/2014/main" val="335790545"/>
                    </a:ext>
                  </a:extLst>
                </a:gridCol>
                <a:gridCol w="882273">
                  <a:extLst>
                    <a:ext uri="{9D8B030D-6E8A-4147-A177-3AD203B41FA5}">
                      <a16:colId xmlns:a16="http://schemas.microsoft.com/office/drawing/2014/main" val="2979577044"/>
                    </a:ext>
                  </a:extLst>
                </a:gridCol>
                <a:gridCol w="4555410">
                  <a:extLst>
                    <a:ext uri="{9D8B030D-6E8A-4147-A177-3AD203B41FA5}">
                      <a16:colId xmlns:a16="http://schemas.microsoft.com/office/drawing/2014/main" val="2688136872"/>
                    </a:ext>
                  </a:extLst>
                </a:gridCol>
              </a:tblGrid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Miljø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56236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= ((r),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0598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= ((</a:t>
                      </a:r>
                      <a:r>
                        <a:rPr lang="en-US" dirty="0" err="1"/>
                        <a:t>R,r</a:t>
                      </a:r>
                      <a:r>
                        <a:rPr lang="en-US" dirty="0"/>
                        <a:t>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9507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1679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((R=3.5,r=1.5),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6734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4709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9698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545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38.4…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85930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126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04670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3117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7.0…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123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24639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7408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65007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=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7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11E0E-1CDB-5841-8EA9-EFAD2B7F470F}"/>
              </a:ext>
            </a:extLst>
          </p:cNvPr>
          <p:cNvSpPr txBox="1"/>
          <p:nvPr/>
        </p:nvSpPr>
        <p:spPr>
          <a:xfrm>
            <a:off x="182880" y="3063240"/>
            <a:ext cx="3097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</a:p>
          <a:p>
            <a:r>
              <a:rPr lang="en-US" dirty="0">
                <a:highlight>
                  <a:srgbClr val="00FF00"/>
                </a:highlight>
              </a:rPr>
              <a:t>2</a:t>
            </a:r>
          </a:p>
          <a:p>
            <a:r>
              <a:rPr lang="en-US" dirty="0">
                <a:highlight>
                  <a:srgbClr val="00FF00"/>
                </a:highlight>
              </a:rPr>
              <a:t>3</a:t>
            </a:r>
          </a:p>
          <a:p>
            <a:r>
              <a:rPr lang="en-US" dirty="0">
                <a:highlight>
                  <a:srgbClr val="00FF00"/>
                </a:highlight>
              </a:rPr>
              <a:t>4</a:t>
            </a:r>
          </a:p>
          <a:p>
            <a:r>
              <a:rPr lang="en-US" dirty="0">
                <a:highlight>
                  <a:srgbClr val="00FF00"/>
                </a:highlight>
              </a:rPr>
              <a:t>5</a:t>
            </a:r>
          </a:p>
          <a:p>
            <a:r>
              <a:rPr lang="en-US" dirty="0">
                <a:highlight>
                  <a:srgbClr val="00FF00"/>
                </a:highlight>
              </a:rPr>
              <a:t>6</a:t>
            </a:r>
          </a:p>
          <a:p>
            <a:r>
              <a:rPr lang="en-US" dirty="0">
                <a:highlight>
                  <a:srgbClr val="00FF00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425614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Advarsel</a:t>
            </a:r>
            <a:r>
              <a:rPr lang="en-US" dirty="0"/>
              <a:t>: </a:t>
            </a:r>
            <a:r>
              <a:rPr lang="en-US" dirty="0" err="1"/>
              <a:t>biblioteks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applicationsfil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forskellige</a:t>
            </a:r>
            <a:r>
              <a:rPr lang="en-US" dirty="0"/>
              <a:t> </a:t>
            </a:r>
            <a:r>
              <a:rPr lang="en-US" dirty="0" err="1"/>
              <a:t>navne</a:t>
            </a:r>
            <a:r>
              <a:rPr lang="en-US" dirty="0"/>
              <a:t>!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3383280" y="1672584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3154680" y="131054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7CA51-E580-5845-A33C-095633CB4E6A}"/>
              </a:ext>
            </a:extLst>
          </p:cNvPr>
          <p:cNvSpPr txBox="1"/>
          <p:nvPr/>
        </p:nvSpPr>
        <p:spPr>
          <a:xfrm>
            <a:off x="3383280" y="372016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F346-590D-5441-89AE-D40DC8E4E850}"/>
              </a:ext>
            </a:extLst>
          </p:cNvPr>
          <p:cNvSpPr txBox="1"/>
          <p:nvPr/>
        </p:nvSpPr>
        <p:spPr>
          <a:xfrm>
            <a:off x="3154680" y="333406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area.fsx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7DAC7-5BB4-C943-8F1B-781249B7F73A}"/>
              </a:ext>
            </a:extLst>
          </p:cNvPr>
          <p:cNvSpPr txBox="1"/>
          <p:nvPr/>
        </p:nvSpPr>
        <p:spPr>
          <a:xfrm>
            <a:off x="3383280" y="489199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EB853-F1E1-D34C-8B46-1BD601E31841}"/>
              </a:ext>
            </a:extLst>
          </p:cNvPr>
          <p:cNvSpPr txBox="1"/>
          <p:nvPr/>
        </p:nvSpPr>
        <p:spPr>
          <a:xfrm>
            <a:off x="3154680" y="44818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areaTest.fsx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75A01E-DE66-6346-A741-67ADC04E695F}"/>
              </a:ext>
            </a:extLst>
          </p:cNvPr>
          <p:cNvCxnSpPr>
            <a:cxnSpLocks/>
          </p:cNvCxnSpPr>
          <p:nvPr/>
        </p:nvCxnSpPr>
        <p:spPr>
          <a:xfrm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36FC5-4B60-8248-BD1D-2CFF6BDB8591}"/>
              </a:ext>
            </a:extLst>
          </p:cNvPr>
          <p:cNvCxnSpPr>
            <a:cxnSpLocks/>
          </p:cNvCxnSpPr>
          <p:nvPr/>
        </p:nvCxnSpPr>
        <p:spPr>
          <a:xfrm flipV="1"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0C94-512B-7F44-A3C7-D56CEC61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CB15-9956-1D4E-AEC4-BED1E74E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6640-9E77-7441-BD7C-77DC1812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769C7-D237-E947-95C6-5E30F378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630727" cy="4675187"/>
          </a:xfrm>
        </p:spPr>
        <p:txBody>
          <a:bodyPr/>
          <a:lstStyle/>
          <a:p>
            <a:r>
              <a:rPr lang="en-GB" dirty="0"/>
              <a:t>Hvornår bruger man val og type i signaturfilen og hvad er </a:t>
            </a:r>
            <a:r>
              <a:rPr lang="en-GB" dirty="0" err="1"/>
              <a:t>forskellen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Med ”</a:t>
            </a:r>
            <a:r>
              <a:rPr lang="en-GB" dirty="0" err="1"/>
              <a:t>val</a:t>
            </a:r>
            <a:r>
              <a:rPr lang="en-GB" dirty="0"/>
              <a:t>” </a:t>
            </a:r>
            <a:r>
              <a:rPr lang="en-GB" dirty="0" err="1"/>
              <a:t>forventes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binding. “type” er </a:t>
            </a:r>
            <a:r>
              <a:rPr lang="en-GB" dirty="0" err="1"/>
              <a:t>en</a:t>
            </a:r>
            <a:r>
              <a:rPr lang="en-GB" dirty="0"/>
              <a:t> type </a:t>
            </a:r>
            <a:r>
              <a:rPr lang="en-GB" dirty="0" err="1"/>
              <a:t>som</a:t>
            </a:r>
            <a:r>
              <a:rPr lang="en-GB" dirty="0"/>
              <a:t> “float” </a:t>
            </a:r>
          </a:p>
          <a:p>
            <a:r>
              <a:rPr lang="en-GB" dirty="0" err="1"/>
              <a:t>Hvornår</a:t>
            </a:r>
            <a:r>
              <a:rPr lang="en-GB" dirty="0"/>
              <a:t> er det ok at bruge globale variabler i en </a:t>
            </a:r>
            <a:r>
              <a:rPr lang="en-GB" dirty="0" err="1"/>
              <a:t>funktion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Næsten</a:t>
            </a:r>
            <a:r>
              <a:rPr lang="en-GB" dirty="0"/>
              <a:t> </a:t>
            </a:r>
            <a:r>
              <a:rPr lang="en-GB" dirty="0" err="1"/>
              <a:t>aldrig</a:t>
            </a:r>
            <a:r>
              <a:rPr lang="en-GB" dirty="0"/>
              <a:t>!</a:t>
            </a:r>
          </a:p>
          <a:p>
            <a:r>
              <a:rPr lang="en-GB" dirty="0"/>
              <a:t>Hvad er forskellen på at compile en .fsx fil og en .fs fil til et </a:t>
            </a:r>
            <a:r>
              <a:rPr lang="en-GB" dirty="0" err="1"/>
              <a:t>bibliotek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Meget</a:t>
            </a:r>
            <a:r>
              <a:rPr lang="en-GB" dirty="0"/>
              <a:t> </a:t>
            </a:r>
            <a:r>
              <a:rPr lang="en-GB" dirty="0" err="1"/>
              <a:t>lidt</a:t>
            </a:r>
            <a:r>
              <a:rPr lang="en-GB"/>
              <a:t>, se </a:t>
            </a:r>
            <a:r>
              <a:rPr lang="en-GB" dirty="0" err="1"/>
              <a:t>kapitel</a:t>
            </a:r>
            <a:r>
              <a:rPr lang="en-GB" dirty="0"/>
              <a:t> 12 </a:t>
            </a:r>
            <a:r>
              <a:rPr lang="en-GB" dirty="0" err="1"/>
              <a:t>i</a:t>
            </a:r>
            <a:r>
              <a:rPr lang="en-GB" dirty="0"/>
              <a:t> https://</a:t>
            </a:r>
            <a:r>
              <a:rPr lang="en-GB" dirty="0" err="1"/>
              <a:t>fsharp.org</a:t>
            </a:r>
            <a:r>
              <a:rPr lang="en-GB" dirty="0"/>
              <a:t>/specs/language-spec/4.1/FSharpSpec-4.1-latest.pdf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Macintosh PowerPoint</Application>
  <PresentationFormat>Widescreen</PresentationFormat>
  <Paragraphs>181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2020-09-23T20:42:33Z</dcterms:modified>
</cp:coreProperties>
</file>